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sldIdLst>
    <p:sldId id="266" r:id="rId5"/>
    <p:sldId id="267" r:id="rId6"/>
    <p:sldId id="268" r:id="rId7"/>
    <p:sldId id="269" r:id="rId8"/>
    <p:sldId id="270" r:id="rId9"/>
    <p:sldId id="271"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9"/>
    <p:restoredTop sz="94659"/>
  </p:normalViewPr>
  <p:slideViewPr>
    <p:cSldViewPr snapToGrid="0" snapToObjects="1">
      <p:cViewPr varScale="1">
        <p:scale>
          <a:sx n="88" d="100"/>
          <a:sy n="88" d="100"/>
        </p:scale>
        <p:origin x="10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E2F0891-5054-FB48-8AE1-F30E7360DA78}" type="datetimeFigureOut">
              <a:rPr lang="en-US" smtClean="0"/>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4972D6-10D1-7640-B785-12A7599B5E14}" type="slidenum">
              <a:rPr lang="en-US" smtClean="0"/>
              <a:t>‹#›</a:t>
            </a:fld>
            <a:endParaRPr lang="en-US" dirty="0"/>
          </a:p>
        </p:txBody>
      </p:sp>
    </p:spTree>
    <p:extLst>
      <p:ext uri="{BB962C8B-B14F-4D97-AF65-F5344CB8AC3E}">
        <p14:creationId xmlns:p14="http://schemas.microsoft.com/office/powerpoint/2010/main" val="2387176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2F0891-5054-FB48-8AE1-F30E7360DA78}" type="datetimeFigureOut">
              <a:rPr lang="en-US" smtClean="0"/>
              <a:t>5/25/2020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4972D6-10D1-7640-B785-12A7599B5E14}" type="slidenum">
              <a:rPr lang="en-US" smtClean="0"/>
              <a:t>‹#›</a:t>
            </a:fld>
            <a:endParaRPr lang="en-US" dirty="0"/>
          </a:p>
        </p:txBody>
      </p:sp>
    </p:spTree>
    <p:extLst>
      <p:ext uri="{BB962C8B-B14F-4D97-AF65-F5344CB8AC3E}">
        <p14:creationId xmlns:p14="http://schemas.microsoft.com/office/powerpoint/2010/main" val="1448404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E2F0891-5054-FB48-8AE1-F30E7360DA78}" type="datetimeFigureOut">
              <a:rPr lang="en-US" smtClean="0"/>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4972D6-10D1-7640-B785-12A7599B5E14}" type="slidenum">
              <a:rPr lang="en-US" smtClean="0"/>
              <a:t>‹#›</a:t>
            </a:fld>
            <a:endParaRPr lang="en-US" dirty="0"/>
          </a:p>
        </p:txBody>
      </p:sp>
    </p:spTree>
    <p:extLst>
      <p:ext uri="{BB962C8B-B14F-4D97-AF65-F5344CB8AC3E}">
        <p14:creationId xmlns:p14="http://schemas.microsoft.com/office/powerpoint/2010/main" val="1507256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E2F0891-5054-FB48-8AE1-F30E7360DA78}" type="datetimeFigureOut">
              <a:rPr lang="en-US" smtClean="0"/>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4972D6-10D1-7640-B785-12A7599B5E14}" type="slidenum">
              <a:rPr lang="en-US" smtClean="0"/>
              <a:t>‹#›</a:t>
            </a:fld>
            <a:endParaRPr lang="en-US"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0455925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2F0891-5054-FB48-8AE1-F30E7360DA78}" type="datetimeFigureOut">
              <a:rPr lang="en-US" smtClean="0"/>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4972D6-10D1-7640-B785-12A7599B5E14}" type="slidenum">
              <a:rPr lang="en-US" smtClean="0"/>
              <a:t>‹#›</a:t>
            </a:fld>
            <a:endParaRPr lang="en-US" dirty="0"/>
          </a:p>
        </p:txBody>
      </p:sp>
    </p:spTree>
    <p:extLst>
      <p:ext uri="{BB962C8B-B14F-4D97-AF65-F5344CB8AC3E}">
        <p14:creationId xmlns:p14="http://schemas.microsoft.com/office/powerpoint/2010/main" val="28840502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E2F0891-5054-FB48-8AE1-F30E7360DA78}" type="datetimeFigureOut">
              <a:rPr lang="en-US" smtClean="0"/>
              <a:t>5/25/2020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4972D6-10D1-7640-B785-12A7599B5E14}" type="slidenum">
              <a:rPr lang="en-US" smtClean="0"/>
              <a:t>‹#›</a:t>
            </a:fld>
            <a:endParaRPr lang="en-US" dirty="0"/>
          </a:p>
        </p:txBody>
      </p:sp>
    </p:spTree>
    <p:extLst>
      <p:ext uri="{BB962C8B-B14F-4D97-AF65-F5344CB8AC3E}">
        <p14:creationId xmlns:p14="http://schemas.microsoft.com/office/powerpoint/2010/main" val="1320104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E2F0891-5054-FB48-8AE1-F30E7360DA78}" type="datetimeFigureOut">
              <a:rPr lang="en-US" smtClean="0"/>
              <a:t>5/25/2020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4972D6-10D1-7640-B785-12A7599B5E14}" type="slidenum">
              <a:rPr lang="en-US" smtClean="0"/>
              <a:t>‹#›</a:t>
            </a:fld>
            <a:endParaRPr lang="en-US" dirty="0"/>
          </a:p>
        </p:txBody>
      </p:sp>
    </p:spTree>
    <p:extLst>
      <p:ext uri="{BB962C8B-B14F-4D97-AF65-F5344CB8AC3E}">
        <p14:creationId xmlns:p14="http://schemas.microsoft.com/office/powerpoint/2010/main" val="39411504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2F0891-5054-FB48-8AE1-F30E7360DA78}" type="datetimeFigureOut">
              <a:rPr lang="en-US" smtClean="0"/>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4972D6-10D1-7640-B785-12A7599B5E14}" type="slidenum">
              <a:rPr lang="en-US" smtClean="0"/>
              <a:t>‹#›</a:t>
            </a:fld>
            <a:endParaRPr lang="en-US" dirty="0"/>
          </a:p>
        </p:txBody>
      </p:sp>
    </p:spTree>
    <p:extLst>
      <p:ext uri="{BB962C8B-B14F-4D97-AF65-F5344CB8AC3E}">
        <p14:creationId xmlns:p14="http://schemas.microsoft.com/office/powerpoint/2010/main" val="32217034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2F0891-5054-FB48-8AE1-F30E7360DA78}" type="datetimeFigureOut">
              <a:rPr lang="en-US" smtClean="0"/>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4972D6-10D1-7640-B785-12A7599B5E14}" type="slidenum">
              <a:rPr lang="en-US" smtClean="0"/>
              <a:t>‹#›</a:t>
            </a:fld>
            <a:endParaRPr lang="en-US" dirty="0"/>
          </a:p>
        </p:txBody>
      </p:sp>
    </p:spTree>
    <p:extLst>
      <p:ext uri="{BB962C8B-B14F-4D97-AF65-F5344CB8AC3E}">
        <p14:creationId xmlns:p14="http://schemas.microsoft.com/office/powerpoint/2010/main" val="1757283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0E2F0891-5054-FB48-8AE1-F30E7360DA78}" type="datetimeFigureOut">
              <a:rPr lang="en-US" smtClean="0"/>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4972D6-10D1-7640-B785-12A7599B5E14}" type="slidenum">
              <a:rPr lang="en-US" smtClean="0"/>
              <a:t>‹#›</a:t>
            </a:fld>
            <a:endParaRPr lang="en-US" dirty="0"/>
          </a:p>
        </p:txBody>
      </p:sp>
    </p:spTree>
    <p:extLst>
      <p:ext uri="{BB962C8B-B14F-4D97-AF65-F5344CB8AC3E}">
        <p14:creationId xmlns:p14="http://schemas.microsoft.com/office/powerpoint/2010/main" val="187605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2F0891-5054-FB48-8AE1-F30E7360DA78}" type="datetimeFigureOut">
              <a:rPr lang="en-US" smtClean="0"/>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4972D6-10D1-7640-B785-12A7599B5E14}" type="slidenum">
              <a:rPr lang="en-US" smtClean="0"/>
              <a:t>‹#›</a:t>
            </a:fld>
            <a:endParaRPr lang="en-US" dirty="0"/>
          </a:p>
        </p:txBody>
      </p:sp>
    </p:spTree>
    <p:extLst>
      <p:ext uri="{BB962C8B-B14F-4D97-AF65-F5344CB8AC3E}">
        <p14:creationId xmlns:p14="http://schemas.microsoft.com/office/powerpoint/2010/main" val="1467120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2F0891-5054-FB48-8AE1-F30E7360DA78}" type="datetimeFigureOut">
              <a:rPr lang="en-US" smtClean="0"/>
              <a:t>5/25/2020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4972D6-10D1-7640-B785-12A7599B5E14}" type="slidenum">
              <a:rPr lang="en-US" smtClean="0"/>
              <a:t>‹#›</a:t>
            </a:fld>
            <a:endParaRPr lang="en-US" dirty="0"/>
          </a:p>
        </p:txBody>
      </p:sp>
    </p:spTree>
    <p:extLst>
      <p:ext uri="{BB962C8B-B14F-4D97-AF65-F5344CB8AC3E}">
        <p14:creationId xmlns:p14="http://schemas.microsoft.com/office/powerpoint/2010/main" val="4086063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2F0891-5054-FB48-8AE1-F30E7360DA78}" type="datetimeFigureOut">
              <a:rPr lang="en-US" smtClean="0"/>
              <a:t>5/25/2020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44972D6-10D1-7640-B785-12A7599B5E14}" type="slidenum">
              <a:rPr lang="en-US" smtClean="0"/>
              <a:t>‹#›</a:t>
            </a:fld>
            <a:endParaRPr lang="en-US" dirty="0"/>
          </a:p>
        </p:txBody>
      </p:sp>
    </p:spTree>
    <p:extLst>
      <p:ext uri="{BB962C8B-B14F-4D97-AF65-F5344CB8AC3E}">
        <p14:creationId xmlns:p14="http://schemas.microsoft.com/office/powerpoint/2010/main" val="2200629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0E2F0891-5054-FB48-8AE1-F30E7360DA78}" type="datetimeFigureOut">
              <a:rPr lang="en-US" smtClean="0"/>
              <a:t>5/25/2020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844972D6-10D1-7640-B785-12A7599B5E14}" type="slidenum">
              <a:rPr lang="en-US" smtClean="0"/>
              <a:t>‹#›</a:t>
            </a:fld>
            <a:endParaRPr lang="en-US" dirty="0"/>
          </a:p>
        </p:txBody>
      </p:sp>
    </p:spTree>
    <p:extLst>
      <p:ext uri="{BB962C8B-B14F-4D97-AF65-F5344CB8AC3E}">
        <p14:creationId xmlns:p14="http://schemas.microsoft.com/office/powerpoint/2010/main" val="3466473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E2F0891-5054-FB48-8AE1-F30E7360DA78}" type="datetimeFigureOut">
              <a:rPr lang="en-US" smtClean="0"/>
              <a:t>5/25/2020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844972D6-10D1-7640-B785-12A7599B5E14}" type="slidenum">
              <a:rPr lang="en-US" smtClean="0"/>
              <a:t>‹#›</a:t>
            </a:fld>
            <a:endParaRPr lang="en-US" dirty="0"/>
          </a:p>
        </p:txBody>
      </p:sp>
    </p:spTree>
    <p:extLst>
      <p:ext uri="{BB962C8B-B14F-4D97-AF65-F5344CB8AC3E}">
        <p14:creationId xmlns:p14="http://schemas.microsoft.com/office/powerpoint/2010/main" val="2514090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0E2F0891-5054-FB48-8AE1-F30E7360DA78}" type="datetimeFigureOut">
              <a:rPr lang="en-US" smtClean="0"/>
              <a:t>5/25/2020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844972D6-10D1-7640-B785-12A7599B5E14}" type="slidenum">
              <a:rPr lang="en-US" smtClean="0"/>
              <a:t>‹#›</a:t>
            </a:fld>
            <a:endParaRPr lang="en-US" dirty="0"/>
          </a:p>
        </p:txBody>
      </p:sp>
    </p:spTree>
    <p:extLst>
      <p:ext uri="{BB962C8B-B14F-4D97-AF65-F5344CB8AC3E}">
        <p14:creationId xmlns:p14="http://schemas.microsoft.com/office/powerpoint/2010/main" val="2207969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2F0891-5054-FB48-8AE1-F30E7360DA78}" type="datetimeFigureOut">
              <a:rPr lang="en-US" smtClean="0"/>
              <a:t>5/25/2020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4972D6-10D1-7640-B785-12A7599B5E14}" type="slidenum">
              <a:rPr lang="en-US" smtClean="0"/>
              <a:t>‹#›</a:t>
            </a:fld>
            <a:endParaRPr lang="en-US" dirty="0"/>
          </a:p>
        </p:txBody>
      </p:sp>
    </p:spTree>
    <p:extLst>
      <p:ext uri="{BB962C8B-B14F-4D97-AF65-F5344CB8AC3E}">
        <p14:creationId xmlns:p14="http://schemas.microsoft.com/office/powerpoint/2010/main" val="1113713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E2F0891-5054-FB48-8AE1-F30E7360DA78}" type="datetimeFigureOut">
              <a:rPr lang="en-US" smtClean="0"/>
              <a:t>5/25/2020</a:t>
            </a:fld>
            <a:endParaRPr lang="en-US"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844972D6-10D1-7640-B785-12A7599B5E14}" type="slidenum">
              <a:rPr lang="en-US" smtClean="0"/>
              <a:t>‹#›</a:t>
            </a:fld>
            <a:endParaRPr lang="en-US" dirty="0"/>
          </a:p>
        </p:txBody>
      </p:sp>
    </p:spTree>
    <p:extLst>
      <p:ext uri="{BB962C8B-B14F-4D97-AF65-F5344CB8AC3E}">
        <p14:creationId xmlns:p14="http://schemas.microsoft.com/office/powerpoint/2010/main" val="87985715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eoplematters.in/article/employee-engagement/the-solution-to-running-a-remote-only-workplace-17103"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lmckinnon@everettsd.org" TargetMode="External"/><Relationship Id="rId1" Type="http://schemas.openxmlformats.org/officeDocument/2006/relationships/slideLayout" Target="../slideLayouts/slideLayout4.xml"/><Relationship Id="rId4" Type="http://schemas.openxmlformats.org/officeDocument/2006/relationships/hyperlink" Target="https://medium.com/agile-government-leadership/lessons-learned-from-hosting-a-virtual-conference-18a1a73d10b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330A1-9109-4FAD-A0E5-F12D643F86EF}"/>
              </a:ext>
            </a:extLst>
          </p:cNvPr>
          <p:cNvSpPr>
            <a:spLocks noGrp="1"/>
          </p:cNvSpPr>
          <p:nvPr>
            <p:ph type="title"/>
          </p:nvPr>
        </p:nvSpPr>
        <p:spPr/>
        <p:txBody>
          <a:bodyPr/>
          <a:lstStyle/>
          <a:p>
            <a:pPr algn="ctr"/>
            <a:r>
              <a:rPr lang="en-US" dirty="0">
                <a:latin typeface="Arial Black" panose="020B0A04020102020204" pitchFamily="34" charset="0"/>
              </a:rPr>
              <a:t>Welcome To</a:t>
            </a:r>
          </a:p>
        </p:txBody>
      </p:sp>
      <p:sp>
        <p:nvSpPr>
          <p:cNvPr id="3" name="Content Placeholder 2">
            <a:extLst>
              <a:ext uri="{FF2B5EF4-FFF2-40B4-BE49-F238E27FC236}">
                <a16:creationId xmlns:a16="http://schemas.microsoft.com/office/drawing/2014/main" id="{566AB00D-881E-44F5-9834-A270AC4EF29F}"/>
              </a:ext>
            </a:extLst>
          </p:cNvPr>
          <p:cNvSpPr>
            <a:spLocks noGrp="1"/>
          </p:cNvSpPr>
          <p:nvPr>
            <p:ph idx="1"/>
          </p:nvPr>
        </p:nvSpPr>
        <p:spPr/>
        <p:txBody>
          <a:bodyPr/>
          <a:lstStyle/>
          <a:p>
            <a:pPr marL="0" indent="0">
              <a:buNone/>
            </a:pPr>
            <a:r>
              <a:rPr lang="en-US" b="1" dirty="0"/>
              <a:t>Virtual Coffee with Mrs. McKinnon </a:t>
            </a:r>
          </a:p>
          <a:p>
            <a:endParaRPr lang="en-US" dirty="0"/>
          </a:p>
          <a:p>
            <a:endParaRPr lang="en-US" dirty="0"/>
          </a:p>
          <a:p>
            <a:pPr marL="0" indent="0">
              <a:buNone/>
            </a:pPr>
            <a:endParaRPr lang="en-US" b="1" dirty="0"/>
          </a:p>
          <a:p>
            <a:pPr marL="0" indent="0">
              <a:buNone/>
            </a:pPr>
            <a:endParaRPr lang="en-US" b="1" dirty="0"/>
          </a:p>
          <a:p>
            <a:pPr marL="0" indent="0">
              <a:buNone/>
            </a:pPr>
            <a:r>
              <a:rPr lang="en-US" b="1" dirty="0"/>
              <a:t>Today’s Focus:</a:t>
            </a:r>
          </a:p>
          <a:p>
            <a:r>
              <a:rPr lang="en-US" dirty="0"/>
              <a:t>Providing Closure for the 2019-2020 School Year</a:t>
            </a:r>
          </a:p>
          <a:p>
            <a:endParaRPr lang="en-US" dirty="0"/>
          </a:p>
          <a:p>
            <a:endParaRPr lang="en-US" dirty="0"/>
          </a:p>
        </p:txBody>
      </p:sp>
      <p:pic>
        <p:nvPicPr>
          <p:cNvPr id="5" name="Picture 4" descr="A picture containing computer, table, desk&#10;&#10;Description automatically generated">
            <a:extLst>
              <a:ext uri="{FF2B5EF4-FFF2-40B4-BE49-F238E27FC236}">
                <a16:creationId xmlns:a16="http://schemas.microsoft.com/office/drawing/2014/main" id="{4B2084F6-D326-4E0B-867F-E17FC5197222}"/>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5355770" y="2525487"/>
            <a:ext cx="2188029" cy="1121227"/>
          </a:xfrm>
          <a:prstGeom prst="rect">
            <a:avLst/>
          </a:prstGeom>
        </p:spPr>
      </p:pic>
    </p:spTree>
    <p:extLst>
      <p:ext uri="{BB962C8B-B14F-4D97-AF65-F5344CB8AC3E}">
        <p14:creationId xmlns:p14="http://schemas.microsoft.com/office/powerpoint/2010/main" val="1200922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A08AC-7541-4B56-924B-42C466287D1D}"/>
              </a:ext>
            </a:extLst>
          </p:cNvPr>
          <p:cNvSpPr>
            <a:spLocks noGrp="1"/>
          </p:cNvSpPr>
          <p:nvPr>
            <p:ph type="title"/>
          </p:nvPr>
        </p:nvSpPr>
        <p:spPr>
          <a:xfrm>
            <a:off x="2284026" y="2043663"/>
            <a:ext cx="4578895" cy="2031055"/>
          </a:xfrm>
        </p:spPr>
        <p:txBody>
          <a:bodyPr vert="horz" lIns="91440" tIns="45720" rIns="91440" bIns="45720" rtlCol="0" anchor="b">
            <a:normAutofit/>
          </a:bodyPr>
          <a:lstStyle/>
          <a:p>
            <a:pPr algn="ctr"/>
            <a:r>
              <a:rPr lang="en-US" sz="6000" b="1" kern="1200" dirty="0">
                <a:solidFill>
                  <a:srgbClr val="FFFFFF"/>
                </a:solidFill>
                <a:latin typeface="+mj-lt"/>
                <a:ea typeface="+mj-ea"/>
                <a:cs typeface="+mj-cs"/>
              </a:rPr>
              <a:t>Things to Remember:</a:t>
            </a:r>
          </a:p>
        </p:txBody>
      </p:sp>
    </p:spTree>
    <p:extLst>
      <p:ext uri="{BB962C8B-B14F-4D97-AF65-F5344CB8AC3E}">
        <p14:creationId xmlns:p14="http://schemas.microsoft.com/office/powerpoint/2010/main" val="3302182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F23CA-0FD1-4026-A0FC-895CCE332372}"/>
              </a:ext>
            </a:extLst>
          </p:cNvPr>
          <p:cNvSpPr>
            <a:spLocks noGrp="1"/>
          </p:cNvSpPr>
          <p:nvPr>
            <p:ph type="title"/>
          </p:nvPr>
        </p:nvSpPr>
        <p:spPr>
          <a:xfrm>
            <a:off x="484710" y="119743"/>
            <a:ext cx="7055380" cy="1733505"/>
          </a:xfrm>
        </p:spPr>
        <p:txBody>
          <a:bodyPr/>
          <a:lstStyle/>
          <a:p>
            <a:pPr algn="ctr"/>
            <a:r>
              <a:rPr lang="en-US" sz="3600" b="1" dirty="0"/>
              <a:t>This year was not like any other year and it was not easy….</a:t>
            </a:r>
          </a:p>
        </p:txBody>
      </p:sp>
      <p:sp>
        <p:nvSpPr>
          <p:cNvPr id="3" name="Content Placeholder 2">
            <a:extLst>
              <a:ext uri="{FF2B5EF4-FFF2-40B4-BE49-F238E27FC236}">
                <a16:creationId xmlns:a16="http://schemas.microsoft.com/office/drawing/2014/main" id="{5ACF5DD0-986C-49E9-84F7-A82BF744E018}"/>
              </a:ext>
            </a:extLst>
          </p:cNvPr>
          <p:cNvSpPr>
            <a:spLocks noGrp="1"/>
          </p:cNvSpPr>
          <p:nvPr>
            <p:ph idx="1"/>
          </p:nvPr>
        </p:nvSpPr>
        <p:spPr/>
        <p:txBody>
          <a:bodyPr/>
          <a:lstStyle/>
          <a:p>
            <a:pPr>
              <a:buFont typeface="Wingdings" panose="05000000000000000000" pitchFamily="2" charset="2"/>
              <a:buChar char="Ø"/>
            </a:pPr>
            <a:r>
              <a:rPr lang="en-US" dirty="0"/>
              <a:t>Your child will not be ending the school year like he/she has in the past. It is normal to feel the loss of closure, e.g. end of year celebrations, field day. </a:t>
            </a:r>
          </a:p>
          <a:p>
            <a:pPr>
              <a:buFont typeface="Wingdings" panose="05000000000000000000" pitchFamily="2" charset="2"/>
              <a:buChar char="Ø"/>
            </a:pPr>
            <a:r>
              <a:rPr lang="en-US" dirty="0"/>
              <a:t>Not only has the school year been different due to the health crisis and closure, but the summer may be as well.</a:t>
            </a:r>
          </a:p>
          <a:p>
            <a:pPr>
              <a:buFont typeface="Wingdings" panose="05000000000000000000" pitchFamily="2" charset="2"/>
              <a:buChar char="Ø"/>
            </a:pPr>
            <a:r>
              <a:rPr lang="en-US" dirty="0"/>
              <a:t>Your child may not know how to express their feelings about what is and/or has happened. </a:t>
            </a:r>
          </a:p>
          <a:p>
            <a:endParaRPr lang="en-US" dirty="0"/>
          </a:p>
        </p:txBody>
      </p:sp>
    </p:spTree>
    <p:extLst>
      <p:ext uri="{BB962C8B-B14F-4D97-AF65-F5344CB8AC3E}">
        <p14:creationId xmlns:p14="http://schemas.microsoft.com/office/powerpoint/2010/main" val="1818661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FABB9-7A23-4DF6-A755-7301FC7C8419}"/>
              </a:ext>
            </a:extLst>
          </p:cNvPr>
          <p:cNvSpPr>
            <a:spLocks noGrp="1"/>
          </p:cNvSpPr>
          <p:nvPr>
            <p:ph type="title"/>
          </p:nvPr>
        </p:nvSpPr>
        <p:spPr/>
        <p:txBody>
          <a:bodyPr/>
          <a:lstStyle/>
          <a:p>
            <a:pPr algn="ctr"/>
            <a:r>
              <a:rPr lang="en-US" b="1" dirty="0"/>
              <a:t>What You Can Do…</a:t>
            </a:r>
          </a:p>
        </p:txBody>
      </p:sp>
      <p:sp>
        <p:nvSpPr>
          <p:cNvPr id="3" name="Content Placeholder 2">
            <a:extLst>
              <a:ext uri="{FF2B5EF4-FFF2-40B4-BE49-F238E27FC236}">
                <a16:creationId xmlns:a16="http://schemas.microsoft.com/office/drawing/2014/main" id="{2074993C-4128-4149-A425-7D3068D128DA}"/>
              </a:ext>
            </a:extLst>
          </p:cNvPr>
          <p:cNvSpPr>
            <a:spLocks noGrp="1"/>
          </p:cNvSpPr>
          <p:nvPr>
            <p:ph idx="1"/>
          </p:nvPr>
        </p:nvSpPr>
        <p:spPr>
          <a:xfrm>
            <a:off x="827700" y="1284514"/>
            <a:ext cx="6711654" cy="5464629"/>
          </a:xfrm>
        </p:spPr>
        <p:txBody>
          <a:bodyPr vert="horz" lIns="91440" tIns="45720" rIns="91440" bIns="45720" rtlCol="0" anchor="t">
            <a:normAutofit lnSpcReduction="10000"/>
          </a:bodyPr>
          <a:lstStyle/>
          <a:p>
            <a:pPr marL="342900" indent="-342900">
              <a:buFont typeface="Wingdings" panose="05000000000000000000" pitchFamily="2" charset="2"/>
              <a:buChar char="Ø"/>
            </a:pPr>
            <a:r>
              <a:rPr lang="en-US" b="1" dirty="0"/>
              <a:t>Validate/acknowledge </a:t>
            </a:r>
            <a:r>
              <a:rPr lang="en-US" dirty="0"/>
              <a:t>your child’s feelings about missing friends, school, no closure for end of year,  and all the unknown</a:t>
            </a:r>
            <a:r>
              <a:rPr lang="en-US" b="1" dirty="0"/>
              <a:t>.</a:t>
            </a:r>
          </a:p>
          <a:p>
            <a:pPr marL="342900" indent="-342900">
              <a:buFont typeface="Wingdings" panose="05000000000000000000" pitchFamily="2" charset="2"/>
              <a:buChar char="Ø"/>
            </a:pPr>
            <a:r>
              <a:rPr lang="en-US" b="1" dirty="0"/>
              <a:t>Help</a:t>
            </a:r>
            <a:r>
              <a:rPr lang="en-US" dirty="0"/>
              <a:t> your child find an outlet for expression, e.g.  talk, draw pictures about what they are feeling, exercise, pets, social distance walks with friends, etc. Talk to them about what they can do to manage or express their feelings.</a:t>
            </a:r>
          </a:p>
          <a:p>
            <a:pPr marL="342900" indent="-342900">
              <a:buFont typeface="Wingdings" panose="05000000000000000000" pitchFamily="2" charset="2"/>
              <a:buChar char="Ø"/>
            </a:pPr>
            <a:r>
              <a:rPr lang="en-US" b="1" dirty="0"/>
              <a:t>Encourage</a:t>
            </a:r>
            <a:r>
              <a:rPr lang="en-US" dirty="0"/>
              <a:t> them to write notes to their teachers, Zoom with friends, etc. </a:t>
            </a:r>
          </a:p>
          <a:p>
            <a:pPr marL="342900" indent="-342900">
              <a:buFont typeface="Wingdings" panose="05000000000000000000" pitchFamily="2" charset="2"/>
              <a:buChar char="Ø"/>
            </a:pPr>
            <a:r>
              <a:rPr lang="en-US" b="1" dirty="0"/>
              <a:t>Provide</a:t>
            </a:r>
            <a:r>
              <a:rPr lang="en-US" dirty="0"/>
              <a:t> a transition activity into summer, e. g. June 19</a:t>
            </a:r>
            <a:r>
              <a:rPr lang="en-US" baseline="30000" dirty="0"/>
              <a:t>th</a:t>
            </a:r>
            <a:r>
              <a:rPr lang="en-US" dirty="0"/>
              <a:t>- picnic in back yard, family bike ride, special breakfast or dinner,  etc. </a:t>
            </a:r>
          </a:p>
          <a:p>
            <a:pPr marL="342900" indent="-342900">
              <a:buFont typeface="Wingdings" panose="05000000000000000000" pitchFamily="2" charset="2"/>
              <a:buChar char="Ø"/>
            </a:pPr>
            <a:r>
              <a:rPr lang="en-US" b="1" dirty="0"/>
              <a:t>Make</a:t>
            </a:r>
            <a:r>
              <a:rPr lang="en-US" dirty="0"/>
              <a:t> a list of fun things that you can do in the summer. Post on fridge and/or kids can post in their room. E.g. bike, hike, basketball, cooking, sprinkler in yard.</a:t>
            </a:r>
          </a:p>
          <a:p>
            <a:pPr marL="342900" indent="-342900">
              <a:buFont typeface="Wingdings" panose="05000000000000000000" pitchFamily="2" charset="2"/>
              <a:buChar char="Ø"/>
            </a:pPr>
            <a:endParaRPr lang="en-US" dirty="0"/>
          </a:p>
          <a:p>
            <a:pPr marL="342900" indent="-342900"/>
            <a:endParaRPr lang="en-US" dirty="0"/>
          </a:p>
          <a:p>
            <a:pPr marL="342900" indent="-342900"/>
            <a:endParaRPr lang="en-US" dirty="0"/>
          </a:p>
          <a:p>
            <a:pPr marL="342900" indent="-342900"/>
            <a:endParaRPr lang="en-US" dirty="0"/>
          </a:p>
          <a:p>
            <a:pPr marL="342900" indent="-342900"/>
            <a:endParaRPr lang="en-US" dirty="0"/>
          </a:p>
        </p:txBody>
      </p:sp>
    </p:spTree>
    <p:extLst>
      <p:ext uri="{BB962C8B-B14F-4D97-AF65-F5344CB8AC3E}">
        <p14:creationId xmlns:p14="http://schemas.microsoft.com/office/powerpoint/2010/main" val="3222995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CE50D-9B0A-42D6-8F9B-FD01103BB221}"/>
              </a:ext>
            </a:extLst>
          </p:cNvPr>
          <p:cNvSpPr>
            <a:spLocks noGrp="1"/>
          </p:cNvSpPr>
          <p:nvPr>
            <p:ph type="title"/>
          </p:nvPr>
        </p:nvSpPr>
        <p:spPr/>
        <p:txBody>
          <a:bodyPr/>
          <a:lstStyle/>
          <a:p>
            <a:pPr algn="ctr"/>
            <a:r>
              <a:rPr lang="en-US" b="1" dirty="0"/>
              <a:t>What You Can Say…</a:t>
            </a:r>
          </a:p>
        </p:txBody>
      </p:sp>
      <p:sp>
        <p:nvSpPr>
          <p:cNvPr id="3" name="Content Placeholder 2">
            <a:extLst>
              <a:ext uri="{FF2B5EF4-FFF2-40B4-BE49-F238E27FC236}">
                <a16:creationId xmlns:a16="http://schemas.microsoft.com/office/drawing/2014/main" id="{9F95A82F-994B-4D30-BAE8-ED0C7CA1D505}"/>
              </a:ext>
            </a:extLst>
          </p:cNvPr>
          <p:cNvSpPr>
            <a:spLocks noGrp="1"/>
          </p:cNvSpPr>
          <p:nvPr>
            <p:ph idx="1"/>
          </p:nvPr>
        </p:nvSpPr>
        <p:spPr>
          <a:xfrm>
            <a:off x="827700" y="1436915"/>
            <a:ext cx="6711654" cy="4811492"/>
          </a:xfrm>
        </p:spPr>
        <p:txBody>
          <a:bodyPr vert="horz" lIns="91440" tIns="45720" rIns="91440" bIns="45720" rtlCol="0" anchor="t">
            <a:normAutofit/>
          </a:bodyPr>
          <a:lstStyle/>
          <a:p>
            <a:pPr marL="342900" indent="-342900">
              <a:buFont typeface="Wingdings" panose="05000000000000000000" pitchFamily="2" charset="2"/>
              <a:buChar char="Ø"/>
            </a:pPr>
            <a:r>
              <a:rPr lang="en-US" b="1" dirty="0"/>
              <a:t>Acknowledge/validate your child’s feelings:</a:t>
            </a:r>
            <a:endParaRPr lang="en-US" dirty="0"/>
          </a:p>
          <a:p>
            <a:pPr marL="0" indent="0">
              <a:buNone/>
            </a:pPr>
            <a:r>
              <a:rPr lang="en-US" dirty="0"/>
              <a:t>	“Missing your friends, teachers, &amp; spring sports is 	hard and understandably makes you sad.”</a:t>
            </a:r>
          </a:p>
          <a:p>
            <a:pPr marL="342900" indent="-342900">
              <a:buFont typeface="Wingdings" panose="05000000000000000000" pitchFamily="2" charset="2"/>
              <a:buChar char="Ø"/>
            </a:pPr>
            <a:r>
              <a:rPr lang="en-US" b="1" dirty="0"/>
              <a:t>Remind your child that you love them and are available: </a:t>
            </a:r>
            <a:r>
              <a:rPr lang="en-US" dirty="0"/>
              <a:t>	“I love you and I am here for you. We will do whatever it takes to move forward through this.”</a:t>
            </a:r>
          </a:p>
          <a:p>
            <a:pPr marL="342900" indent="-342900">
              <a:buFont typeface="Wingdings" panose="05000000000000000000" pitchFamily="2" charset="2"/>
              <a:buChar char="Ø"/>
            </a:pPr>
            <a:r>
              <a:rPr lang="en-US" b="1" dirty="0"/>
              <a:t>Give your child the opportunity to talk about the school year:</a:t>
            </a:r>
          </a:p>
          <a:p>
            <a:pPr marL="0" indent="0">
              <a:buNone/>
            </a:pPr>
            <a:r>
              <a:rPr lang="en-US" dirty="0"/>
              <a:t>	“What was something you are proud of learning 	this year? What advice would you give to a 	student that will be entering your class in the 	fall?”</a:t>
            </a:r>
          </a:p>
          <a:p>
            <a:pPr marL="0" indent="0">
              <a:buNone/>
            </a:pPr>
            <a:endParaRPr lang="en-US" dirty="0"/>
          </a:p>
        </p:txBody>
      </p:sp>
    </p:spTree>
    <p:extLst>
      <p:ext uri="{BB962C8B-B14F-4D97-AF65-F5344CB8AC3E}">
        <p14:creationId xmlns:p14="http://schemas.microsoft.com/office/powerpoint/2010/main" val="1357920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D2119-AD6F-4167-B3C8-5E27B78AF08E}"/>
              </a:ext>
            </a:extLst>
          </p:cNvPr>
          <p:cNvSpPr>
            <a:spLocks noGrp="1"/>
          </p:cNvSpPr>
          <p:nvPr>
            <p:ph type="title"/>
          </p:nvPr>
        </p:nvSpPr>
        <p:spPr/>
        <p:txBody>
          <a:bodyPr/>
          <a:lstStyle/>
          <a:p>
            <a:r>
              <a:rPr lang="en-US" dirty="0"/>
              <a:t>Questions and/or want to talk further</a:t>
            </a:r>
          </a:p>
        </p:txBody>
      </p:sp>
      <p:sp>
        <p:nvSpPr>
          <p:cNvPr id="3" name="Content Placeholder 2">
            <a:extLst>
              <a:ext uri="{FF2B5EF4-FFF2-40B4-BE49-F238E27FC236}">
                <a16:creationId xmlns:a16="http://schemas.microsoft.com/office/drawing/2014/main" id="{359FF220-593E-438E-BD0D-FFB77DD270AD}"/>
              </a:ext>
            </a:extLst>
          </p:cNvPr>
          <p:cNvSpPr>
            <a:spLocks noGrp="1"/>
          </p:cNvSpPr>
          <p:nvPr>
            <p:ph sz="half" idx="1"/>
          </p:nvPr>
        </p:nvSpPr>
        <p:spPr/>
        <p:txBody>
          <a:bodyPr/>
          <a:lstStyle/>
          <a:p>
            <a:r>
              <a:rPr lang="en-US" dirty="0"/>
              <a:t>Please connect and we will set a day and time with whatever social platform works best for you. </a:t>
            </a:r>
          </a:p>
          <a:p>
            <a:r>
              <a:rPr lang="en-US" dirty="0"/>
              <a:t>We are all learning as we go. There isn’t a guidebook on how to handle a school closure and all the accompanying feelings and issues. </a:t>
            </a:r>
          </a:p>
          <a:p>
            <a:r>
              <a:rPr lang="en-US" dirty="0"/>
              <a:t>We care about you and your children. </a:t>
            </a:r>
          </a:p>
        </p:txBody>
      </p:sp>
      <p:sp>
        <p:nvSpPr>
          <p:cNvPr id="4" name="Content Placeholder 3">
            <a:extLst>
              <a:ext uri="{FF2B5EF4-FFF2-40B4-BE49-F238E27FC236}">
                <a16:creationId xmlns:a16="http://schemas.microsoft.com/office/drawing/2014/main" id="{231DF74E-9556-4689-87F2-2D7105E6F57C}"/>
              </a:ext>
            </a:extLst>
          </p:cNvPr>
          <p:cNvSpPr>
            <a:spLocks noGrp="1"/>
          </p:cNvSpPr>
          <p:nvPr>
            <p:ph sz="half" idx="2"/>
          </p:nvPr>
        </p:nvSpPr>
        <p:spPr/>
        <p:txBody>
          <a:bodyPr/>
          <a:lstStyle/>
          <a:p>
            <a:endParaRPr lang="en-US" dirty="0"/>
          </a:p>
          <a:p>
            <a:endParaRPr lang="en-US" dirty="0"/>
          </a:p>
          <a:p>
            <a:endParaRPr lang="en-US" dirty="0"/>
          </a:p>
          <a:p>
            <a:endParaRPr lang="en-US" dirty="0"/>
          </a:p>
          <a:p>
            <a:endParaRPr lang="en-US" dirty="0"/>
          </a:p>
          <a:p>
            <a:endParaRPr lang="en-US" dirty="0"/>
          </a:p>
          <a:p>
            <a:pPr marL="0" indent="0" algn="ctr">
              <a:buNone/>
            </a:pPr>
            <a:r>
              <a:rPr lang="en-US" dirty="0"/>
              <a:t>	Linda McKinnon, LISW</a:t>
            </a:r>
          </a:p>
          <a:p>
            <a:pPr marL="0" indent="0" algn="ctr">
              <a:buNone/>
            </a:pPr>
            <a:r>
              <a:rPr lang="en-US" dirty="0"/>
              <a:t>	Whittier Counselor</a:t>
            </a:r>
          </a:p>
          <a:p>
            <a:pPr marL="0" indent="0" algn="ctr">
              <a:buNone/>
            </a:pPr>
            <a:r>
              <a:rPr lang="en-US" dirty="0">
                <a:hlinkClick r:id="rId2"/>
              </a:rPr>
              <a:t>lmckinnon@everettsd.org</a:t>
            </a:r>
            <a:endParaRPr lang="en-US" dirty="0"/>
          </a:p>
          <a:p>
            <a:pPr marL="0" indent="0" algn="ctr">
              <a:buNone/>
            </a:pPr>
            <a:r>
              <a:rPr lang="en-US" dirty="0"/>
              <a:t>(425) 385-4310</a:t>
            </a:r>
          </a:p>
        </p:txBody>
      </p:sp>
      <p:pic>
        <p:nvPicPr>
          <p:cNvPr id="6" name="Picture 5" descr="A picture containing drawing, computer&#10;&#10;Description automatically generated">
            <a:extLst>
              <a:ext uri="{FF2B5EF4-FFF2-40B4-BE49-F238E27FC236}">
                <a16:creationId xmlns:a16="http://schemas.microsoft.com/office/drawing/2014/main" id="{5B878FD2-7CFD-49C9-8CD6-286DE10A6AA3}"/>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4572000" y="2231572"/>
            <a:ext cx="2968090" cy="1632857"/>
          </a:xfrm>
          <a:prstGeom prst="rect">
            <a:avLst/>
          </a:prstGeom>
        </p:spPr>
      </p:pic>
    </p:spTree>
    <p:extLst>
      <p:ext uri="{BB962C8B-B14F-4D97-AF65-F5344CB8AC3E}">
        <p14:creationId xmlns:p14="http://schemas.microsoft.com/office/powerpoint/2010/main" val="3424842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B6F557D45BACA4794592976F934D66D" ma:contentTypeVersion="13" ma:contentTypeDescription="Create a new document." ma:contentTypeScope="" ma:versionID="0a5eaf4405f6b714b88200379e1495f8">
  <xsd:schema xmlns:xsd="http://www.w3.org/2001/XMLSchema" xmlns:xs="http://www.w3.org/2001/XMLSchema" xmlns:p="http://schemas.microsoft.com/office/2006/metadata/properties" xmlns:ns3="761149bb-b5c6-44f0-86e4-f19e602e211b" xmlns:ns4="627066bf-20bf-4d1c-91f7-e0380fa68a12" targetNamespace="http://schemas.microsoft.com/office/2006/metadata/properties" ma:root="true" ma:fieldsID="3f349226b4e9381437f5e5a3a8c9777d" ns3:_="" ns4:_="">
    <xsd:import namespace="761149bb-b5c6-44f0-86e4-f19e602e211b"/>
    <xsd:import namespace="627066bf-20bf-4d1c-91f7-e0380fa68a1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1149bb-b5c6-44f0-86e4-f19e602e211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7066bf-20bf-4d1c-91f7-e0380fa68a1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1AECA9-801E-4A3D-908F-AA7892B0C797}">
  <ds:schemaRefs>
    <ds:schemaRef ds:uri="http://purl.org/dc/terms/"/>
    <ds:schemaRef ds:uri="http://schemas.microsoft.com/office/2006/documentManagement/types"/>
    <ds:schemaRef ds:uri="http://purl.org/dc/elements/1.1/"/>
    <ds:schemaRef ds:uri="http://purl.org/dc/dcmitype/"/>
    <ds:schemaRef ds:uri="627066bf-20bf-4d1c-91f7-e0380fa68a12"/>
    <ds:schemaRef ds:uri="http://schemas.microsoft.com/office/infopath/2007/PartnerControls"/>
    <ds:schemaRef ds:uri="http://www.w3.org/XML/1998/namespace"/>
    <ds:schemaRef ds:uri="http://schemas.openxmlformats.org/package/2006/metadata/core-properties"/>
    <ds:schemaRef ds:uri="761149bb-b5c6-44f0-86e4-f19e602e211b"/>
    <ds:schemaRef ds:uri="http://schemas.microsoft.com/office/2006/metadata/properties"/>
  </ds:schemaRefs>
</ds:datastoreItem>
</file>

<file path=customXml/itemProps2.xml><?xml version="1.0" encoding="utf-8"?>
<ds:datastoreItem xmlns:ds="http://schemas.openxmlformats.org/officeDocument/2006/customXml" ds:itemID="{1F0EC02D-9498-4F1D-9E49-EA2EE5D55F54}">
  <ds:schemaRefs>
    <ds:schemaRef ds:uri="http://schemas.microsoft.com/sharepoint/v3/contenttype/forms"/>
  </ds:schemaRefs>
</ds:datastoreItem>
</file>

<file path=customXml/itemProps3.xml><?xml version="1.0" encoding="utf-8"?>
<ds:datastoreItem xmlns:ds="http://schemas.openxmlformats.org/officeDocument/2006/customXml" ds:itemID="{4700A139-0EA2-4380-8A84-DB777BAE5D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1149bb-b5c6-44f0-86e4-f19e602e211b"/>
    <ds:schemaRef ds:uri="627066bf-20bf-4d1c-91f7-e0380fa68a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Ion</Template>
  <TotalTime>91</TotalTime>
  <Words>477</Words>
  <Application>Microsoft Office PowerPoint</Application>
  <PresentationFormat>On-screen Show (4:3)</PresentationFormat>
  <Paragraphs>42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Black</vt:lpstr>
      <vt:lpstr>Century Gothic</vt:lpstr>
      <vt:lpstr>Wingdings</vt:lpstr>
      <vt:lpstr>Wingdings 3</vt:lpstr>
      <vt:lpstr>Ion</vt:lpstr>
      <vt:lpstr>Welcome To</vt:lpstr>
      <vt:lpstr>Things to Remember:</vt:lpstr>
      <vt:lpstr>This year was not like any other year and it was not easy….</vt:lpstr>
      <vt:lpstr>What You Can Do…</vt:lpstr>
      <vt:lpstr>What You Can Say…</vt:lpstr>
      <vt:lpstr>Questions and/or want to talk further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dc:title>
  <dc:creator>McKinnon, Linda K.</dc:creator>
  <cp:lastModifiedBy>McKinnon, Linda K.</cp:lastModifiedBy>
  <cp:revision>23</cp:revision>
  <dcterms:created xsi:type="dcterms:W3CDTF">2020-05-12T17:28:07Z</dcterms:created>
  <dcterms:modified xsi:type="dcterms:W3CDTF">2020-05-25T22:23:49Z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0x010100DB6F557D45BACA4794592976F934D66D</vt:lpwstr>
  </property>
</Properties>
</file>